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473113" cy="7578725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ebo" pitchFamily="2" charset="-79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DScBLDJh3R1O9KRYST1N+Id/L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26277" y="403497"/>
            <a:ext cx="11620560" cy="146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4332242" y="-1388480"/>
            <a:ext cx="4808631" cy="1162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882957" y="2162237"/>
            <a:ext cx="6422619" cy="290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988471" y="-658696"/>
            <a:ext cx="6422619" cy="854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1684139" y="1240315"/>
            <a:ext cx="10104835" cy="263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31"/>
              <a:buFont typeface="Calibri"/>
              <a:buNone/>
              <a:defRPr sz="66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1684139" y="3980586"/>
            <a:ext cx="10104835" cy="182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2652"/>
              <a:buNone/>
              <a:defRPr sz="2652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  <a:defRPr sz="2210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89"/>
              <a:buNone/>
              <a:defRPr sz="1989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926277" y="403497"/>
            <a:ext cx="11620560" cy="146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926277" y="2017485"/>
            <a:ext cx="11620560" cy="480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919259" y="1889419"/>
            <a:ext cx="11620560" cy="315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31"/>
              <a:buFont typeface="Calibri"/>
              <a:buNone/>
              <a:defRPr sz="66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919259" y="5071782"/>
            <a:ext cx="11620560" cy="165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rgbClr val="888888"/>
              </a:buClr>
              <a:buSzPts val="2652"/>
              <a:buNone/>
              <a:defRPr sz="2652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0"/>
              <a:buNone/>
              <a:defRPr sz="221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89"/>
              <a:buNone/>
              <a:defRPr sz="198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68"/>
              <a:buNone/>
              <a:defRPr sz="1768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68"/>
              <a:buNone/>
              <a:defRPr sz="176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68"/>
              <a:buNone/>
              <a:defRPr sz="176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68"/>
              <a:buNone/>
              <a:defRPr sz="1768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68"/>
              <a:buNone/>
              <a:defRPr sz="1768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68"/>
              <a:buNone/>
              <a:defRPr sz="176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926277" y="403497"/>
            <a:ext cx="11620560" cy="146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926277" y="2017485"/>
            <a:ext cx="5726073" cy="480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6820763" y="2017485"/>
            <a:ext cx="5726073" cy="480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928031" y="403497"/>
            <a:ext cx="11620560" cy="146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928032" y="1857841"/>
            <a:ext cx="5699758" cy="9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2652"/>
              <a:buNone/>
              <a:defRPr sz="2652" b="1"/>
            </a:lvl1pPr>
            <a:lvl2pPr marL="914400" lvl="1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  <a:defRPr sz="2210" b="1"/>
            </a:lvl2pPr>
            <a:lvl3pPr marL="1371600" lvl="2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89"/>
              <a:buNone/>
              <a:defRPr sz="1989" b="1"/>
            </a:lvl3pPr>
            <a:lvl4pPr marL="1828800" lvl="3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4pPr>
            <a:lvl5pPr marL="2286000" lvl="4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5pPr>
            <a:lvl6pPr marL="2743200" lvl="5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6pPr>
            <a:lvl7pPr marL="3200400" lvl="6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7pPr>
            <a:lvl8pPr marL="3657600" lvl="7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8pPr>
            <a:lvl9pPr marL="4114800" lvl="8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928032" y="2768340"/>
            <a:ext cx="5699758" cy="407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820763" y="1857841"/>
            <a:ext cx="5727828" cy="9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2652"/>
              <a:buNone/>
              <a:defRPr sz="2652" b="1"/>
            </a:lvl1pPr>
            <a:lvl2pPr marL="914400" lvl="1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  <a:defRPr sz="2210" b="1"/>
            </a:lvl2pPr>
            <a:lvl3pPr marL="1371600" lvl="2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89"/>
              <a:buNone/>
              <a:defRPr sz="1989" b="1"/>
            </a:lvl3pPr>
            <a:lvl4pPr marL="1828800" lvl="3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4pPr>
            <a:lvl5pPr marL="2286000" lvl="4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5pPr>
            <a:lvl6pPr marL="2743200" lvl="5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6pPr>
            <a:lvl7pPr marL="3200400" lvl="6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7pPr>
            <a:lvl8pPr marL="3657600" lvl="7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8pPr>
            <a:lvl9pPr marL="4114800" lvl="8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820763" y="2768340"/>
            <a:ext cx="5727828" cy="407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926277" y="403497"/>
            <a:ext cx="11620560" cy="146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928032" y="505248"/>
            <a:ext cx="4345429" cy="176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36"/>
              <a:buFont typeface="Calibri"/>
              <a:buNone/>
              <a:defRPr sz="353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727828" y="1091197"/>
            <a:ext cx="6820763" cy="53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3136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3536"/>
              <a:buChar char="•"/>
              <a:defRPr sz="3536"/>
            </a:lvl1pPr>
            <a:lvl2pPr marL="914400" lvl="1" indent="-425069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4"/>
              <a:buChar char="•"/>
              <a:defRPr sz="3094"/>
            </a:lvl2pPr>
            <a:lvl3pPr marL="1371600" lvl="2" indent="-397002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2"/>
              <a:buChar char="•"/>
              <a:defRPr sz="2652"/>
            </a:lvl3pPr>
            <a:lvl4pPr marL="1828800" lvl="3" indent="-368935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  <a:defRPr sz="2210"/>
            </a:lvl4pPr>
            <a:lvl5pPr marL="2286000" lvl="4" indent="-368935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  <a:defRPr sz="2210"/>
            </a:lvl5pPr>
            <a:lvl6pPr marL="2743200" lvl="5" indent="-368935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  <a:defRPr sz="2210"/>
            </a:lvl6pPr>
            <a:lvl7pPr marL="3200400" lvl="6" indent="-368935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  <a:defRPr sz="2210"/>
            </a:lvl7pPr>
            <a:lvl8pPr marL="3657600" lvl="7" indent="-368934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  <a:defRPr sz="2210"/>
            </a:lvl8pPr>
            <a:lvl9pPr marL="4114800" lvl="8" indent="-368934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  <a:defRPr sz="221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928032" y="2273617"/>
            <a:ext cx="4345429" cy="421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/>
            </a:lvl1pPr>
            <a:lvl2pPr marL="914400" lvl="1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7"/>
              <a:buNone/>
              <a:defRPr sz="1547"/>
            </a:lvl2pPr>
            <a:lvl3pPr marL="1371600" lvl="2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6"/>
              <a:buNone/>
              <a:defRPr sz="1326"/>
            </a:lvl3pPr>
            <a:lvl4pPr marL="1828800" lvl="3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4pPr>
            <a:lvl5pPr marL="2286000" lvl="4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5pPr>
            <a:lvl6pPr marL="2743200" lvl="5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6pPr>
            <a:lvl7pPr marL="3200400" lvl="6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7pPr>
            <a:lvl8pPr marL="3657600" lvl="7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8pPr>
            <a:lvl9pPr marL="4114800" lvl="8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928032" y="505248"/>
            <a:ext cx="4345429" cy="176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36"/>
              <a:buFont typeface="Calibri"/>
              <a:buNone/>
              <a:defRPr sz="353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727828" y="1091197"/>
            <a:ext cx="6820763" cy="538580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928032" y="2273617"/>
            <a:ext cx="4345429" cy="421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1768"/>
              <a:buNone/>
              <a:defRPr sz="1768"/>
            </a:lvl1pPr>
            <a:lvl2pPr marL="914400" lvl="1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7"/>
              <a:buNone/>
              <a:defRPr sz="1547"/>
            </a:lvl2pPr>
            <a:lvl3pPr marL="1371600" lvl="2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6"/>
              <a:buNone/>
              <a:defRPr sz="1326"/>
            </a:lvl3pPr>
            <a:lvl4pPr marL="1828800" lvl="3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4pPr>
            <a:lvl5pPr marL="2286000" lvl="4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5pPr>
            <a:lvl6pPr marL="2743200" lvl="5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6pPr>
            <a:lvl7pPr marL="3200400" lvl="6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7pPr>
            <a:lvl8pPr marL="3657600" lvl="7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8pPr>
            <a:lvl9pPr marL="4114800" lvl="8" indent="-228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5"/>
              <a:buNone/>
              <a:defRPr sz="1105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926277" y="403497"/>
            <a:ext cx="11620560" cy="146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2"/>
              <a:buFont typeface="Calibri"/>
              <a:buNone/>
              <a:defRPr sz="48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926277" y="2017485"/>
            <a:ext cx="11620560" cy="480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5069" algn="l" rtl="0">
              <a:lnSpc>
                <a:spcPct val="90000"/>
              </a:lnSpc>
              <a:spcBef>
                <a:spcPts val="1105"/>
              </a:spcBef>
              <a:spcAft>
                <a:spcPts val="0"/>
              </a:spcAft>
              <a:buClr>
                <a:schemeClr val="dk1"/>
              </a:buClr>
              <a:buSzPts val="3094"/>
              <a:buFont typeface="Arial"/>
              <a:buChar char="•"/>
              <a:defRPr sz="30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002" algn="l" rtl="0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2"/>
              <a:buFont typeface="Arial"/>
              <a:buChar char="•"/>
              <a:defRPr sz="26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935" algn="l" rtl="0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Char char="•"/>
              <a:defRPr sz="2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901" algn="l" rtl="0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89"/>
              <a:buFont typeface="Arial"/>
              <a:buChar char="•"/>
              <a:defRPr sz="1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901" algn="l" rtl="0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89"/>
              <a:buFont typeface="Arial"/>
              <a:buChar char="•"/>
              <a:defRPr sz="1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901" algn="l" rtl="0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89"/>
              <a:buFont typeface="Arial"/>
              <a:buChar char="•"/>
              <a:defRPr sz="1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901" algn="l" rtl="0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89"/>
              <a:buFont typeface="Arial"/>
              <a:buChar char="•"/>
              <a:defRPr sz="1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901" algn="l" rtl="0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89"/>
              <a:buFont typeface="Arial"/>
              <a:buChar char="•"/>
              <a:defRPr sz="1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901" algn="l" rtl="0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89"/>
              <a:buFont typeface="Arial"/>
              <a:buChar char="•"/>
              <a:defRPr sz="1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926277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462969" y="7024356"/>
            <a:ext cx="4547176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9515386" y="7024356"/>
            <a:ext cx="3031450" cy="4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6"/>
              <a:buFont typeface="Arial"/>
              <a:buNone/>
              <a:defRPr sz="132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A group of people sitting at a table in front of a wind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7741" r="8646"/>
          <a:stretch/>
        </p:blipFill>
        <p:spPr>
          <a:xfrm>
            <a:off x="1352122" y="0"/>
            <a:ext cx="7231524" cy="757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4" y="0"/>
            <a:ext cx="13467845" cy="757872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8321578" y="4237773"/>
            <a:ext cx="4422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iw-IL" sz="3100" b="1" i="0" u="none" strike="noStrike" cap="none">
                <a:solidFill>
                  <a:srgbClr val="1A1D2E"/>
                </a:solidFill>
                <a:latin typeface="Calibri"/>
                <a:ea typeface="Calibri"/>
                <a:cs typeface="Calibri"/>
                <a:sym typeface="Calibri"/>
              </a:rPr>
              <a:t>כל מה שצריך בשביל להצליח</a:t>
            </a:r>
            <a:endParaRPr sz="3100" b="1" i="0" u="none" strike="noStrike" cap="none">
              <a:solidFill>
                <a:srgbClr val="1A1D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1864" y="1357345"/>
            <a:ext cx="4104133" cy="2380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 flipH="1">
            <a:off x="-35166" y="4"/>
            <a:ext cx="12581862" cy="7590298"/>
          </a:xfrm>
          <a:custGeom>
            <a:avLst/>
            <a:gdLst/>
            <a:ahLst/>
            <a:cxnLst/>
            <a:rect l="l" t="t" r="r" b="b"/>
            <a:pathLst>
              <a:path w="9520448" h="8485606" extrusionOk="0">
                <a:moveTo>
                  <a:pt x="1333448" y="0"/>
                </a:moveTo>
                <a:lnTo>
                  <a:pt x="9503075" y="68081"/>
                </a:lnTo>
                <a:lnTo>
                  <a:pt x="9520448" y="8485606"/>
                </a:lnTo>
                <a:lnTo>
                  <a:pt x="0" y="8472667"/>
                </a:lnTo>
                <a:lnTo>
                  <a:pt x="1333448" y="0"/>
                </a:lnTo>
                <a:close/>
              </a:path>
            </a:pathLst>
          </a:custGeom>
          <a:solidFill>
            <a:srgbClr val="162F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1013545" cy="8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4244" y="97096"/>
            <a:ext cx="1956518" cy="1377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5366" y="-653986"/>
            <a:ext cx="11013546" cy="153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iw-IL" sz="4600" b="1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 Be Talent – כל מה שצריך בשביל להצליח</a:t>
            </a:r>
            <a:endParaRPr sz="4600" b="0" i="0" u="none" strike="noStrike" cap="none" dirty="0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95652" y="1520103"/>
            <a:ext cx="10617900" cy="462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קהילת</a:t>
            </a:r>
            <a:r>
              <a:rPr lang="iw-IL" sz="3200" b="0" i="0" u="none" strike="noStrike" cap="none" dirty="0">
                <a:solidFill>
                  <a:srgbClr val="1C3553"/>
                </a:solidFill>
                <a:latin typeface="Heebo"/>
                <a:ea typeface="Heebo"/>
                <a:cs typeface="Heebo"/>
                <a:sym typeface="Heebo"/>
              </a:rPr>
              <a:t> </a:t>
            </a:r>
            <a:r>
              <a:rPr lang="iw-IL" sz="3200" b="1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Be Talent</a:t>
            </a:r>
            <a:r>
              <a:rPr lang="iw-IL" sz="3200" b="0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 הוקמה בתור מענה לצורך של מנהלים.ות בכירים.ות לנטוורקינג איכותי, ושייכות לקבוצה שיש בה מובילות ומנהיגות.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marR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הקהילה מהווה רשת חברתית ועסקית -  מכפילת כוח, בעלת הון אנושי מוביל, שתפקידה לתת מענה לאתגרים העסקיים לצד הצרכים והרצונות האישיים והמקצועיים של כל חבר </a:t>
            </a:r>
            <a:endParaRPr sz="3200" b="0" i="0" u="none" strike="noStrike" cap="none" dirty="0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marR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וחברה בקהילה.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-131601" y="7048981"/>
            <a:ext cx="12559926" cy="6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429" y="7102911"/>
            <a:ext cx="11382838" cy="28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786008" y="-11573"/>
            <a:ext cx="1836055" cy="759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925039" y="11576"/>
            <a:ext cx="12571224" cy="7567149"/>
          </a:xfrm>
          <a:custGeom>
            <a:avLst/>
            <a:gdLst/>
            <a:ahLst/>
            <a:cxnLst/>
            <a:rect l="l" t="t" r="r" b="b"/>
            <a:pathLst>
              <a:path w="9520448" h="8485606" extrusionOk="0">
                <a:moveTo>
                  <a:pt x="1333448" y="0"/>
                </a:moveTo>
                <a:lnTo>
                  <a:pt x="9503075" y="68081"/>
                </a:lnTo>
                <a:lnTo>
                  <a:pt x="9520448" y="8485606"/>
                </a:lnTo>
                <a:lnTo>
                  <a:pt x="0" y="8472667"/>
                </a:lnTo>
                <a:lnTo>
                  <a:pt x="1333448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0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he-IL" sz="3200" b="0" i="0" u="none" strike="noStrike" cap="none" dirty="0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00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he-IL" sz="3200" dirty="0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00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e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הקהילה שמה לנגד עיניה את היכולת </a:t>
            </a:r>
            <a:r>
              <a:rPr lang="iw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להוביל, להשפיע, לשנות. </a:t>
            </a:r>
            <a:endParaRPr dirty="0"/>
          </a:p>
          <a:p>
            <a:pPr marL="4500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הקהילה מהווה פלטפורמה</a:t>
            </a:r>
            <a:r>
              <a:rPr lang="he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,</a:t>
            </a:r>
            <a:r>
              <a:rPr lang="iw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 עבור כל מנהל ומנהלת בכיר ובכירה </a:t>
            </a:r>
            <a:endParaRPr sz="3200" b="0" i="0" u="none" strike="noStrike" cap="none" dirty="0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00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בישראל ובעולם, למימוש הפוטנציאל האישי</a:t>
            </a:r>
            <a:r>
              <a:rPr lang="he-IL" sz="3200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 והמהות הפנימית, </a:t>
            </a:r>
          </a:p>
          <a:p>
            <a:pPr marL="4500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e-IL" sz="3200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הן בפן העסקי והן באישי.</a:t>
            </a:r>
            <a:r>
              <a:rPr lang="iw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 </a:t>
            </a:r>
            <a:endParaRPr dirty="0"/>
          </a:p>
          <a:p>
            <a:pPr marL="4500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he-IL" sz="3200" b="0" i="0" u="none" strike="noStrike" cap="none" dirty="0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00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e-IL" sz="3200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החזון הוא לקדם </a:t>
            </a:r>
            <a:r>
              <a:rPr lang="iw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יחד מטרות אישי</a:t>
            </a:r>
            <a:r>
              <a:rPr lang="he-IL" sz="3200" b="0" i="0" u="none" strike="noStrike" cap="none" dirty="0" err="1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ות</a:t>
            </a:r>
            <a:r>
              <a:rPr lang="he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 ועסקיות </a:t>
            </a:r>
            <a:r>
              <a:rPr lang="iw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תוך שיתוף </a:t>
            </a:r>
            <a:endParaRPr lang="he-IL" sz="3200" b="0" i="0" u="none" strike="noStrike" cap="none" dirty="0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  <a:p>
            <a:pPr marL="4500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בידע, יצירה והעמקה של מעגלי הנטוורקינג שלנו</a:t>
            </a:r>
            <a:r>
              <a:rPr lang="he-IL" sz="3200" dirty="0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, הבאת היכולות שלנו, והפרסונה שאנחנו, כדי למצות את מלוא הפוטנציאל החבוי בנו.  </a:t>
            </a:r>
            <a:endParaRPr dirty="0"/>
          </a:p>
          <a:p>
            <a:pPr marL="45000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2381459" y="-1"/>
            <a:ext cx="11114804" cy="1357541"/>
          </a:xfrm>
          <a:custGeom>
            <a:avLst/>
            <a:gdLst/>
            <a:ahLst/>
            <a:cxnLst/>
            <a:rect l="l" t="t" r="r" b="b"/>
            <a:pathLst>
              <a:path w="7991969" h="8667758" extrusionOk="0">
                <a:moveTo>
                  <a:pt x="204573" y="0"/>
                </a:moveTo>
                <a:lnTo>
                  <a:pt x="7991969" y="155799"/>
                </a:lnTo>
                <a:lnTo>
                  <a:pt x="7991969" y="8547444"/>
                </a:lnTo>
                <a:lnTo>
                  <a:pt x="0" y="8667758"/>
                </a:lnTo>
                <a:lnTo>
                  <a:pt x="204573" y="0"/>
                </a:lnTo>
                <a:close/>
              </a:path>
            </a:pathLst>
          </a:custGeom>
          <a:solidFill>
            <a:srgbClr val="162F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8816453" y="370250"/>
            <a:ext cx="44232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iw-IL" sz="4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חזון הקהילה</a:t>
            </a:r>
            <a:endParaRPr sz="47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734" y="7170100"/>
            <a:ext cx="11382835" cy="28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173" y="7003262"/>
            <a:ext cx="12409791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6475" y="150392"/>
            <a:ext cx="1421981" cy="82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510" y="11576"/>
            <a:ext cx="1987441" cy="1357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 flipH="1">
            <a:off x="-107335" y="-14427"/>
            <a:ext cx="12686032" cy="7590298"/>
          </a:xfrm>
          <a:custGeom>
            <a:avLst/>
            <a:gdLst/>
            <a:ahLst/>
            <a:cxnLst/>
            <a:rect l="l" t="t" r="r" b="b"/>
            <a:pathLst>
              <a:path w="9520448" h="8485606" extrusionOk="0">
                <a:moveTo>
                  <a:pt x="1333448" y="0"/>
                </a:moveTo>
                <a:lnTo>
                  <a:pt x="9503075" y="68081"/>
                </a:lnTo>
                <a:lnTo>
                  <a:pt x="9520448" y="8485606"/>
                </a:lnTo>
                <a:lnTo>
                  <a:pt x="0" y="8472667"/>
                </a:lnTo>
                <a:lnTo>
                  <a:pt x="1333448" y="0"/>
                </a:lnTo>
                <a:close/>
              </a:path>
            </a:pathLst>
          </a:custGeom>
          <a:solidFill>
            <a:srgbClr val="162F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025" y="0"/>
            <a:ext cx="11108570" cy="8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4244" y="97096"/>
            <a:ext cx="1956518" cy="137738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3522775" y="38050"/>
            <a:ext cx="7075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iw-IL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קהילה- למה לכם?</a:t>
            </a:r>
            <a:endParaRPr sz="4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395652" y="1405140"/>
            <a:ext cx="10617900" cy="518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קהילה מהווה פלטפורמה לחיים משותפים ודומים, בייחוד כשאנו יכולים להביא את עצמנו, להיפתח ולקבל מהחברות בקהילה:</a:t>
            </a:r>
            <a:endParaRPr sz="3200" b="0" i="0" u="none" strike="noStrike" cap="none" dirty="0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1371600" marR="0" lvl="2" indent="-469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iw-IL" sz="3200" b="1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נטוורקינג וחיבורים אישיים/ עסקיים </a:t>
            </a:r>
            <a:r>
              <a:rPr lang="iw-IL" sz="3200" b="0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- היכרות בלתי אמצעית עם מנהלים.ות של חברות מובילות במשק הישראלי.</a:t>
            </a:r>
            <a:endParaRPr sz="3200" b="0" i="0" u="none" strike="noStrike" cap="none" dirty="0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1371600" marR="0" lvl="2" indent="-469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ebo"/>
              <a:buChar char="•"/>
            </a:pPr>
            <a:r>
              <a:rPr lang="iw-IL" sz="3200" b="1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שיתוף ידע, הכשרה, העשרה ולמידה </a:t>
            </a:r>
            <a:r>
              <a:rPr lang="iw-IL" sz="3200" b="0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– היכרות רב מגזרית ולמידה מפסיפס החברה הישראלית. </a:t>
            </a:r>
            <a:endParaRPr sz="3200" b="0" i="0" u="none" strike="noStrike" cap="none" dirty="0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1371600" marR="0" lvl="2" indent="-469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ebo"/>
              <a:buChar char="•"/>
            </a:pPr>
            <a:r>
              <a:rPr lang="iw-IL" sz="3200" b="1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מיתוג ושיווק אישי </a:t>
            </a:r>
            <a:r>
              <a:rPr lang="iw-IL" sz="3200" b="0" i="0" u="none" strike="noStrike" cap="none" dirty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– כלים פרקטיים לבולטות אישית ושיווק אישי.</a:t>
            </a:r>
            <a:endParaRPr sz="3200" b="0" i="0" u="none" strike="noStrike" cap="none" dirty="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-131601" y="7048981"/>
            <a:ext cx="12559926" cy="6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861" y="7135308"/>
            <a:ext cx="11382835" cy="22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801977" y="-14426"/>
            <a:ext cx="1807316" cy="759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538341" y="411451"/>
            <a:ext cx="12961650" cy="7167237"/>
          </a:xfrm>
          <a:custGeom>
            <a:avLst/>
            <a:gdLst/>
            <a:ahLst/>
            <a:cxnLst/>
            <a:rect l="l" t="t" r="r" b="b"/>
            <a:pathLst>
              <a:path w="9520448" h="8485606" extrusionOk="0">
                <a:moveTo>
                  <a:pt x="1333448" y="0"/>
                </a:moveTo>
                <a:lnTo>
                  <a:pt x="9503075" y="68081"/>
                </a:lnTo>
                <a:lnTo>
                  <a:pt x="9520448" y="8485606"/>
                </a:lnTo>
                <a:lnTo>
                  <a:pt x="0" y="8472667"/>
                </a:lnTo>
                <a:lnTo>
                  <a:pt x="1333448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"</a:t>
            </a:r>
            <a:endParaRPr sz="3200" b="1" i="0" u="none" strike="noStrike" cap="none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"</a:t>
            </a:r>
            <a:r>
              <a:rPr lang="iw-IL" sz="3200" b="1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בית מארח" : </a:t>
            </a:r>
            <a:r>
              <a:rPr lang="iw-IL" sz="3200" b="0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מפגשי נטוורקינג, העשרה ולמידה בבית הארגוני </a:t>
            </a: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0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                      של חברי הקהילה.</a:t>
            </a: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"שולחן עגול" : </a:t>
            </a:r>
            <a:r>
              <a:rPr lang="iw-IL" sz="3200" b="0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שולחנות עמיתים בניהולם של חברי הקהילה.</a:t>
            </a: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"חממת רעיונות" </a:t>
            </a:r>
            <a:r>
              <a:rPr lang="iw-IL" sz="3200" b="0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: חברי הקהילה חוברים לרעיון משותף</a:t>
            </a: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קורסים, הכשרות וימי עיון ייחודיים ומרתקים </a:t>
            </a:r>
            <a:r>
              <a:rPr lang="iw-IL" sz="3200" b="0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- פרטים בהמשך :)</a:t>
            </a: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2150347" y="0"/>
            <a:ext cx="11345917" cy="1376624"/>
          </a:xfrm>
          <a:custGeom>
            <a:avLst/>
            <a:gdLst/>
            <a:ahLst/>
            <a:cxnLst/>
            <a:rect l="l" t="t" r="r" b="b"/>
            <a:pathLst>
              <a:path w="7991969" h="8667758" extrusionOk="0">
                <a:moveTo>
                  <a:pt x="204573" y="0"/>
                </a:moveTo>
                <a:lnTo>
                  <a:pt x="7991969" y="155799"/>
                </a:lnTo>
                <a:lnTo>
                  <a:pt x="7991969" y="8547444"/>
                </a:lnTo>
                <a:lnTo>
                  <a:pt x="0" y="8667758"/>
                </a:lnTo>
                <a:lnTo>
                  <a:pt x="204573" y="0"/>
                </a:lnTo>
                <a:close/>
              </a:path>
            </a:pathLst>
          </a:custGeom>
          <a:solidFill>
            <a:srgbClr val="162F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8645072" y="294075"/>
            <a:ext cx="4289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44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מה מתוכנן לנו:</a:t>
            </a:r>
            <a:endParaRPr sz="44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734" y="7110150"/>
            <a:ext cx="11382835" cy="34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25039" y="7048981"/>
            <a:ext cx="12559926" cy="6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4395" y="238826"/>
            <a:ext cx="1421981" cy="82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8061" y="37"/>
            <a:ext cx="1928360" cy="135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753626" y="571437"/>
            <a:ext cx="12741593" cy="7007251"/>
          </a:xfrm>
          <a:custGeom>
            <a:avLst/>
            <a:gdLst/>
            <a:ahLst/>
            <a:cxnLst/>
            <a:rect l="l" t="t" r="r" b="b"/>
            <a:pathLst>
              <a:path w="9520448" h="8485606" extrusionOk="0">
                <a:moveTo>
                  <a:pt x="1333448" y="0"/>
                </a:moveTo>
                <a:lnTo>
                  <a:pt x="9503075" y="68081"/>
                </a:lnTo>
                <a:lnTo>
                  <a:pt x="9520448" y="8485606"/>
                </a:lnTo>
                <a:lnTo>
                  <a:pt x="0" y="8472667"/>
                </a:lnTo>
                <a:lnTo>
                  <a:pt x="1333448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>
                <a:solidFill>
                  <a:srgbClr val="222A35"/>
                </a:solidFill>
                <a:latin typeface="Heebo"/>
                <a:ea typeface="Heebo"/>
                <a:cs typeface="Heebo"/>
                <a:sym typeface="Heebo"/>
              </a:rPr>
              <a:t>     </a:t>
            </a:r>
            <a:r>
              <a:rPr lang="iw-IL" sz="3200" b="0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אירועים וכנסים:</a:t>
            </a:r>
            <a:endParaRPr/>
          </a:p>
          <a:p>
            <a: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14.09.22</a:t>
            </a:r>
            <a:endParaRPr sz="3200" b="1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הרמת כוסית לכבוד ראש השנה!</a:t>
            </a: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מפגש עם אנשים ייחודיים ותוכן מרתק.</a:t>
            </a: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22.12.22</a:t>
            </a:r>
            <a:endParaRPr sz="3200" b="1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סוגרים שנה עם חיוך :)</a:t>
            </a: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>
                <a:solidFill>
                  <a:srgbClr val="002060"/>
                </a:solidFill>
                <a:latin typeface="Heebo"/>
                <a:ea typeface="Heebo"/>
                <a:cs typeface="Heebo"/>
                <a:sym typeface="Heebo"/>
              </a:rPr>
              <a:t>מפגש עם אנשים מעניינים ותוכן ייחודי.</a:t>
            </a:r>
            <a:endParaRPr sz="3200" b="0" i="0" u="none" strike="noStrike" cap="none">
              <a:solidFill>
                <a:srgbClr val="00206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  <a:p>
            <a:pPr marL="91440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22A35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2351314" y="-1"/>
            <a:ext cx="11154058" cy="1357574"/>
          </a:xfrm>
          <a:custGeom>
            <a:avLst/>
            <a:gdLst/>
            <a:ahLst/>
            <a:cxnLst/>
            <a:rect l="l" t="t" r="r" b="b"/>
            <a:pathLst>
              <a:path w="7991969" h="8667758" extrusionOk="0">
                <a:moveTo>
                  <a:pt x="204573" y="0"/>
                </a:moveTo>
                <a:lnTo>
                  <a:pt x="7991969" y="155799"/>
                </a:lnTo>
                <a:lnTo>
                  <a:pt x="7991969" y="8547444"/>
                </a:lnTo>
                <a:lnTo>
                  <a:pt x="0" y="8667758"/>
                </a:lnTo>
                <a:lnTo>
                  <a:pt x="204573" y="0"/>
                </a:lnTo>
                <a:close/>
              </a:path>
            </a:pathLst>
          </a:custGeom>
          <a:solidFill>
            <a:srgbClr val="162F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8035720" y="294038"/>
            <a:ext cx="4899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iw-IL" sz="46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מה מתוכנן לנו:</a:t>
            </a:r>
            <a:endParaRPr sz="46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8700" y="7110149"/>
            <a:ext cx="11716018" cy="30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25039" y="7048981"/>
            <a:ext cx="12559926" cy="6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1986" y="208080"/>
            <a:ext cx="1421981" cy="82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8061" y="37"/>
            <a:ext cx="1928360" cy="135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 descr="A group of people sitting at a table in front of a window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33244" y="2461"/>
            <a:ext cx="11360705" cy="757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3" y="0"/>
            <a:ext cx="13467847" cy="757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7847" y="1102936"/>
            <a:ext cx="3917419" cy="275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7588" y="4390001"/>
            <a:ext cx="4857925" cy="181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מותאם אישית</PresentationFormat>
  <Paragraphs>44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Heebo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lihen buchris</dc:creator>
  <cp:lastModifiedBy>אדם דצ'נוי</cp:lastModifiedBy>
  <cp:revision>1</cp:revision>
  <dcterms:created xsi:type="dcterms:W3CDTF">2020-10-13T11:09:52Z</dcterms:created>
  <dcterms:modified xsi:type="dcterms:W3CDTF">2022-06-15T12:12:44Z</dcterms:modified>
</cp:coreProperties>
</file>